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handoutMasterIdLst>
    <p:handoutMasterId r:id="rId11"/>
  </p:handoutMasterIdLst>
  <p:sldIdLst>
    <p:sldId id="256" r:id="rId2"/>
    <p:sldId id="257" r:id="rId3"/>
    <p:sldId id="258" r:id="rId4"/>
    <p:sldId id="264" r:id="rId5"/>
    <p:sldId id="259" r:id="rId6"/>
    <p:sldId id="261" r:id="rId7"/>
    <p:sldId id="262" r:id="rId8"/>
    <p:sldId id="263" r:id="rId9"/>
    <p:sldId id="260" r:id="rId10"/>
  </p:sldIdLst>
  <p:sldSz cx="9144000" cy="6858000" type="screen4x3"/>
  <p:notesSz cx="7053263" cy="9356725"/>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Arial" charset="0"/>
      </a:defRPr>
    </a:lvl1pPr>
    <a:lvl2pPr marL="457200" algn="l" defTabSz="457200" rtl="0" fontAlgn="base">
      <a:spcBef>
        <a:spcPct val="0"/>
      </a:spcBef>
      <a:spcAft>
        <a:spcPct val="0"/>
      </a:spcAft>
      <a:defRPr kern="1200">
        <a:solidFill>
          <a:schemeClr val="tx1"/>
        </a:solidFill>
        <a:latin typeface="Calibri" pitchFamily="34" charset="0"/>
        <a:ea typeface="+mn-ea"/>
        <a:cs typeface="Arial" charset="0"/>
      </a:defRPr>
    </a:lvl2pPr>
    <a:lvl3pPr marL="914400" algn="l" defTabSz="457200" rtl="0" fontAlgn="base">
      <a:spcBef>
        <a:spcPct val="0"/>
      </a:spcBef>
      <a:spcAft>
        <a:spcPct val="0"/>
      </a:spcAft>
      <a:defRPr kern="1200">
        <a:solidFill>
          <a:schemeClr val="tx1"/>
        </a:solidFill>
        <a:latin typeface="Calibri" pitchFamily="34" charset="0"/>
        <a:ea typeface="+mn-ea"/>
        <a:cs typeface="Arial" charset="0"/>
      </a:defRPr>
    </a:lvl3pPr>
    <a:lvl4pPr marL="1371600" algn="l" defTabSz="457200" rtl="0" fontAlgn="base">
      <a:spcBef>
        <a:spcPct val="0"/>
      </a:spcBef>
      <a:spcAft>
        <a:spcPct val="0"/>
      </a:spcAft>
      <a:defRPr kern="1200">
        <a:solidFill>
          <a:schemeClr val="tx1"/>
        </a:solidFill>
        <a:latin typeface="Calibri" pitchFamily="34" charset="0"/>
        <a:ea typeface="+mn-ea"/>
        <a:cs typeface="Arial" charset="0"/>
      </a:defRPr>
    </a:lvl4pPr>
    <a:lvl5pPr marL="1828800" algn="l" defTabSz="457200"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94" d="100"/>
          <a:sy n="94" d="100"/>
        </p:scale>
        <p:origin x="-1284" y="17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5938" cy="468313"/>
          </a:xfrm>
          <a:prstGeom prst="rect">
            <a:avLst/>
          </a:prstGeom>
        </p:spPr>
        <p:txBody>
          <a:bodyPr vert="horz" lIns="93763" tIns="46881" rIns="93763" bIns="46881"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95738" y="0"/>
            <a:ext cx="3055937" cy="468313"/>
          </a:xfrm>
          <a:prstGeom prst="rect">
            <a:avLst/>
          </a:prstGeom>
        </p:spPr>
        <p:txBody>
          <a:bodyPr vert="horz" lIns="93763" tIns="46881" rIns="93763" bIns="46881" rtlCol="0"/>
          <a:lstStyle>
            <a:lvl1pPr algn="r" fontAlgn="auto">
              <a:spcBef>
                <a:spcPts val="0"/>
              </a:spcBef>
              <a:spcAft>
                <a:spcPts val="0"/>
              </a:spcAft>
              <a:defRPr sz="1200" smtClean="0">
                <a:latin typeface="+mn-lt"/>
                <a:cs typeface="+mn-cs"/>
              </a:defRPr>
            </a:lvl1pPr>
          </a:lstStyle>
          <a:p>
            <a:pPr>
              <a:defRPr/>
            </a:pPr>
            <a:fld id="{CB81BDE0-3B08-41DB-8643-2ECC9452C108}" type="datetimeFigureOut">
              <a:rPr lang="en-US"/>
              <a:pPr>
                <a:defRPr/>
              </a:pPr>
              <a:t>8/24/2012</a:t>
            </a:fld>
            <a:endParaRPr lang="en-US"/>
          </a:p>
        </p:txBody>
      </p:sp>
      <p:sp>
        <p:nvSpPr>
          <p:cNvPr id="4" name="Footer Placeholder 3"/>
          <p:cNvSpPr>
            <a:spLocks noGrp="1"/>
          </p:cNvSpPr>
          <p:nvPr>
            <p:ph type="ftr" sz="quarter" idx="2"/>
          </p:nvPr>
        </p:nvSpPr>
        <p:spPr>
          <a:xfrm>
            <a:off x="0" y="8886825"/>
            <a:ext cx="3055938" cy="468313"/>
          </a:xfrm>
          <a:prstGeom prst="rect">
            <a:avLst/>
          </a:prstGeom>
        </p:spPr>
        <p:txBody>
          <a:bodyPr vert="horz" lIns="93763" tIns="46881" rIns="93763" bIns="46881"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95738" y="8886825"/>
            <a:ext cx="3055937" cy="468313"/>
          </a:xfrm>
          <a:prstGeom prst="rect">
            <a:avLst/>
          </a:prstGeom>
        </p:spPr>
        <p:txBody>
          <a:bodyPr vert="horz" lIns="93763" tIns="46881" rIns="93763" bIns="46881" rtlCol="0" anchor="b"/>
          <a:lstStyle>
            <a:lvl1pPr algn="r" fontAlgn="auto">
              <a:spcBef>
                <a:spcPts val="0"/>
              </a:spcBef>
              <a:spcAft>
                <a:spcPts val="0"/>
              </a:spcAft>
              <a:defRPr sz="1200" smtClean="0">
                <a:latin typeface="+mn-lt"/>
                <a:cs typeface="+mn-cs"/>
              </a:defRPr>
            </a:lvl1pPr>
          </a:lstStyle>
          <a:p>
            <a:pPr>
              <a:defRPr/>
            </a:pPr>
            <a:fld id="{064E01E4-22EB-48F3-907A-6C6618A1C017}" type="slidenum">
              <a:rPr lang="en-US"/>
              <a:pPr>
                <a:defRPr/>
              </a:pPr>
              <a:t>‹#›</a:t>
            </a:fld>
            <a:endParaRPr lang="en-US"/>
          </a:p>
        </p:txBody>
      </p:sp>
    </p:spTree>
    <p:extLst>
      <p:ext uri="{BB962C8B-B14F-4D97-AF65-F5344CB8AC3E}">
        <p14:creationId xmlns:p14="http://schemas.microsoft.com/office/powerpoint/2010/main" val="380953490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pPr>
              <a:defRPr/>
            </a:pPr>
            <a:fld id="{C175967C-EFFF-43FA-AC7C-1921528F23E6}" type="datetimeFigureOut">
              <a:rPr lang="en-US" smtClean="0"/>
              <a:pPr>
                <a:defRPr/>
              </a:pPr>
              <a:t>8/24/2012</a:t>
            </a:fld>
            <a:endParaRPr lang="en-US"/>
          </a:p>
        </p:txBody>
      </p:sp>
      <p:sp>
        <p:nvSpPr>
          <p:cNvPr id="8" name="Slide Number Placeholder 7"/>
          <p:cNvSpPr>
            <a:spLocks noGrp="1"/>
          </p:cNvSpPr>
          <p:nvPr>
            <p:ph type="sldNum" sz="quarter" idx="11"/>
          </p:nvPr>
        </p:nvSpPr>
        <p:spPr/>
        <p:txBody>
          <a:bodyPr/>
          <a:lstStyle/>
          <a:p>
            <a:pPr>
              <a:defRPr/>
            </a:pPr>
            <a:fld id="{EE12B6F9-8C99-4759-B2AA-7467316877CA}" type="slidenum">
              <a:rPr lang="en-US" smtClean="0"/>
              <a:pPr>
                <a:defRPr/>
              </a:pPr>
              <a:t>‹#›</a:t>
            </a:fld>
            <a:endParaRPr lang="en-US"/>
          </a:p>
        </p:txBody>
      </p:sp>
      <p:sp>
        <p:nvSpPr>
          <p:cNvPr id="9" name="Footer Placeholder 8"/>
          <p:cNvSpPr>
            <a:spLocks noGrp="1"/>
          </p:cNvSpPr>
          <p:nvPr>
            <p:ph type="ftr" sz="quarter" idx="12"/>
          </p:nvPr>
        </p:nvSpPr>
        <p:spPr/>
        <p:txBody>
          <a:body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6A3A285E-3FC2-46E5-9749-08DD4A02B4E5}" type="datetimeFigureOut">
              <a:rPr lang="en-US" smtClean="0"/>
              <a:pPr>
                <a:defRPr/>
              </a:pPr>
              <a:t>8/24/2012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4D73743-A9AF-46D5-9584-2CEE8C8B7F69}"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13F5343-45DE-42C6-B3B5-ECF49AAB169A}" type="datetimeFigureOut">
              <a:rPr lang="en-US" smtClean="0"/>
              <a:pPr>
                <a:defRPr/>
              </a:pPr>
              <a:t>8/24/2012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247FFCB-75B1-4006-862F-4BBA22A75E71}"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pPr>
              <a:defRPr/>
            </a:pPr>
            <a:fld id="{5068F8A8-34FE-491B-9325-720B52C42F6B}" type="datetimeFigureOut">
              <a:rPr lang="en-US" smtClean="0"/>
              <a:pPr>
                <a:defRPr/>
              </a:pPr>
              <a:t>8/24/2012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D099D22-6052-49DC-BFFB-48156E06B456}"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E8243536-5710-48AB-BC27-95DA725D8060}" type="datetimeFigureOut">
              <a:rPr lang="en-US" smtClean="0"/>
              <a:pPr>
                <a:defRPr/>
              </a:pPr>
              <a:t>8/24/2012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228685E-F1DF-4BCC-9138-5D26D8E8FFEE}" type="slidenum">
              <a:rPr lang="en-US" smtClean="0"/>
              <a:pPr>
                <a:defRPr/>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pPr>
              <a:defRPr/>
            </a:pPr>
            <a:fld id="{6F8A609F-0DAD-4960-B7D7-7811D47DF545}" type="datetimeFigureOut">
              <a:rPr lang="en-US" smtClean="0"/>
              <a:pPr>
                <a:defRPr/>
              </a:pPr>
              <a:t>8/24/2012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585643F-FF05-46B9-9F09-DB01A85F008F}" type="slidenum">
              <a:rPr lang="en-US" smtClean="0"/>
              <a:pPr>
                <a:defRPr/>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fld id="{D4E4482C-F79B-4DA5-9E9E-8690BD3FAA4B}" type="datetimeFigureOut">
              <a:rPr lang="en-US" smtClean="0"/>
              <a:pPr>
                <a:defRPr/>
              </a:pPr>
              <a:t>8/24/2012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9528A55-F6B0-45C5-B14C-76EDE6B0AB43}" type="slidenum">
              <a:rPr lang="en-US" smtClean="0"/>
              <a:pPr>
                <a:defRPr/>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D478FEE9-3234-4E0D-862F-B9D19DB195EC}" type="datetimeFigureOut">
              <a:rPr lang="en-US" smtClean="0"/>
              <a:pPr>
                <a:defRPr/>
              </a:pPr>
              <a:t>8/24/2012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987DF736-E424-4454-ABE7-3D21E0112C5F}"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09A10A1-5F07-445D-A303-F9439E3C70FD}" type="datetimeFigureOut">
              <a:rPr lang="en-US" smtClean="0"/>
              <a:pPr>
                <a:defRPr/>
              </a:pPr>
              <a:t>8/24/2012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85E1D9E-9B26-40F7-A03B-06A9BD5DE0DC}"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64F8A42B-7CCF-4496-8E1E-B8503F5E1DE4}" type="datetimeFigureOut">
              <a:rPr lang="en-US" smtClean="0"/>
              <a:pPr>
                <a:defRPr/>
              </a:pPr>
              <a:t>8/24/2012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EE22189-0C22-4116-BEA9-086CE5C2FA1F}"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58F28DE-0AF4-499E-9F6B-C156F4F9B258}" type="datetimeFigureOut">
              <a:rPr lang="en-US" smtClean="0"/>
              <a:pPr>
                <a:defRPr/>
              </a:pPr>
              <a:t>8/24/2012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2B6AAE6-6ECA-401B-88D3-5D60969AA123}"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a:defRPr/>
            </a:pPr>
            <a:fld id="{7D761AE0-DAAE-4FFF-8EE9-F086C8EA8176}" type="datetimeFigureOut">
              <a:rPr lang="en-US" smtClean="0"/>
              <a:pPr>
                <a:defRPr/>
              </a:pPr>
              <a:t>8/24/2012</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a:defRPr/>
            </a:pPr>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a:defRPr/>
            </a:pPr>
            <a:fld id="{D5425A64-BD5E-4E46-8D30-D0EE74EB3D16}" type="slidenum">
              <a:rPr lang="en-US" smtClean="0"/>
              <a:pPr>
                <a:defRPr/>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voki.com/pickup.php?scid=6511869&amp;height=267&amp;width=200"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ccase5.weebly.com/" TargetMode="External"/><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ccaseteach.weebly.com/"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casegrade5.wikispaces.com/home"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225425" y="1504950"/>
            <a:ext cx="5743575" cy="1470025"/>
          </a:xfrm>
        </p:spPr>
        <p:txBody>
          <a:bodyPr/>
          <a:lstStyle/>
          <a:p>
            <a:r>
              <a:rPr lang="en-US" dirty="0" smtClean="0"/>
              <a:t>2012 Summer PD</a:t>
            </a:r>
          </a:p>
        </p:txBody>
      </p:sp>
      <p:sp>
        <p:nvSpPr>
          <p:cNvPr id="3" name="Subtitle 2"/>
          <p:cNvSpPr>
            <a:spLocks noGrp="1"/>
          </p:cNvSpPr>
          <p:nvPr>
            <p:ph type="subTitle" idx="1"/>
          </p:nvPr>
        </p:nvSpPr>
        <p:spPr>
          <a:xfrm>
            <a:off x="1371600" y="5757863"/>
            <a:ext cx="6400800" cy="992187"/>
          </a:xfrm>
        </p:spPr>
        <p:txBody>
          <a:bodyPr rtlCol="0">
            <a:normAutofit/>
          </a:bodyPr>
          <a:lstStyle/>
          <a:p>
            <a:pPr fontAlgn="auto">
              <a:spcAft>
                <a:spcPts val="0"/>
              </a:spcAft>
              <a:buFont typeface="Arial"/>
              <a:buNone/>
              <a:defRPr/>
            </a:pPr>
            <a:r>
              <a:rPr lang="en-US" dirty="0" smtClean="0"/>
              <a:t>Cate</a:t>
            </a:r>
            <a:endParaRPr lang="en-US" dirty="0"/>
          </a:p>
        </p:txBody>
      </p:sp>
      <p:sp>
        <p:nvSpPr>
          <p:cNvPr id="2052" name="Rectangle 3"/>
          <p:cNvSpPr>
            <a:spLocks noChangeArrowheads="1"/>
          </p:cNvSpPr>
          <p:nvPr/>
        </p:nvSpPr>
        <p:spPr bwMode="auto">
          <a:xfrm>
            <a:off x="225425" y="4992688"/>
            <a:ext cx="85804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dirty="0" smtClean="0">
                <a:hlinkClick r:id="rId2"/>
              </a:rPr>
              <a:t>http</a:t>
            </a:r>
            <a:r>
              <a:rPr lang="en-US" dirty="0">
                <a:hlinkClick r:id="rId2"/>
              </a:rPr>
              <a:t>://</a:t>
            </a:r>
            <a:r>
              <a:rPr lang="en-US" dirty="0" smtClean="0">
                <a:hlinkClick r:id="rId2"/>
              </a:rPr>
              <a:t>www.voki.com/pickup.php?scid=6511869&amp;height=267&amp;width=200</a:t>
            </a:r>
            <a:endParaRPr lang="en-US" dirty="0" smtClean="0"/>
          </a:p>
          <a:p>
            <a:pPr algn="ctr"/>
            <a:endParaRPr lang="en-US" dirty="0"/>
          </a:p>
        </p:txBody>
      </p:sp>
      <p:sp>
        <p:nvSpPr>
          <p:cNvPr id="2" name="TextBox 1"/>
          <p:cNvSpPr txBox="1"/>
          <p:nvPr/>
        </p:nvSpPr>
        <p:spPr>
          <a:xfrm>
            <a:off x="2412321" y="4636655"/>
            <a:ext cx="4718856" cy="369332"/>
          </a:xfrm>
          <a:prstGeom prst="rect">
            <a:avLst/>
          </a:prstGeom>
          <a:noFill/>
        </p:spPr>
        <p:txBody>
          <a:bodyPr wrap="none" rtlCol="0">
            <a:spAutoFit/>
          </a:bodyPr>
          <a:lstStyle/>
          <a:p>
            <a:r>
              <a:rPr lang="en-US" dirty="0" smtClean="0"/>
              <a:t>Click the Lady or  this link to hear the </a:t>
            </a:r>
            <a:r>
              <a:rPr lang="en-US" dirty="0" err="1" smtClean="0"/>
              <a:t>Voki</a:t>
            </a:r>
            <a:r>
              <a:rPr lang="en-US" dirty="0" smtClean="0"/>
              <a:t> Speak</a:t>
            </a:r>
            <a:endParaRPr lang="en-US" dirty="0"/>
          </a:p>
        </p:txBody>
      </p:sp>
      <p:pic>
        <p:nvPicPr>
          <p:cNvPr id="1027" name="Picture 3">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093" t="18993" r="64031" b="54187"/>
          <a:stretch/>
        </p:blipFill>
        <p:spPr bwMode="auto">
          <a:xfrm>
            <a:off x="5969000" y="1367847"/>
            <a:ext cx="2198255" cy="2794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3600" dirty="0" smtClean="0"/>
              <a:t>Assignment #1</a:t>
            </a:r>
            <a:br>
              <a:rPr lang="en-US" sz="3600" dirty="0" smtClean="0"/>
            </a:br>
            <a:r>
              <a:rPr lang="en-US" sz="3600" dirty="0" smtClean="0"/>
              <a:t>My Goals for the Course include:</a:t>
            </a:r>
            <a:endParaRPr lang="en-US" sz="3600" dirty="0"/>
          </a:p>
        </p:txBody>
      </p:sp>
      <p:sp>
        <p:nvSpPr>
          <p:cNvPr id="3075" name="Content Placeholder 2"/>
          <p:cNvSpPr>
            <a:spLocks noGrp="1"/>
          </p:cNvSpPr>
          <p:nvPr>
            <p:ph idx="1"/>
          </p:nvPr>
        </p:nvSpPr>
        <p:spPr/>
        <p:txBody>
          <a:bodyPr>
            <a:normAutofit fontScale="92500" lnSpcReduction="10000"/>
          </a:bodyPr>
          <a:lstStyle/>
          <a:p>
            <a:r>
              <a:rPr lang="en-US" sz="2400" dirty="0" smtClean="0"/>
              <a:t>to </a:t>
            </a:r>
            <a:r>
              <a:rPr lang="en-US" sz="2400" dirty="0"/>
              <a:t>explore some of the newer tools that I haven’t had a chance to spend time on like </a:t>
            </a:r>
            <a:r>
              <a:rPr lang="en-US" sz="2400" dirty="0" err="1"/>
              <a:t>Voicethread</a:t>
            </a:r>
            <a:r>
              <a:rPr lang="en-US" sz="2400" dirty="0"/>
              <a:t>, </a:t>
            </a:r>
            <a:r>
              <a:rPr lang="en-US" sz="2400" dirty="0" err="1"/>
              <a:t>Tagzxedo</a:t>
            </a:r>
            <a:r>
              <a:rPr lang="en-US" sz="2400" dirty="0"/>
              <a:t>, </a:t>
            </a:r>
            <a:r>
              <a:rPr lang="en-US" sz="2400" dirty="0" err="1"/>
              <a:t>animoto</a:t>
            </a:r>
            <a:r>
              <a:rPr lang="en-US" sz="2400" dirty="0"/>
              <a:t>, and Pixie3</a:t>
            </a:r>
            <a:r>
              <a:rPr lang="en-US" sz="2400" dirty="0" smtClean="0"/>
              <a:t>.</a:t>
            </a:r>
          </a:p>
          <a:p>
            <a:r>
              <a:rPr lang="en-US" sz="2400" dirty="0" smtClean="0"/>
              <a:t>to </a:t>
            </a:r>
            <a:r>
              <a:rPr lang="en-US" sz="2400" dirty="0"/>
              <a:t>create some lessons for meeting the CCSS ELA Reading standards applied to our revised ELA Core map.</a:t>
            </a:r>
          </a:p>
          <a:p>
            <a:r>
              <a:rPr lang="en-US" sz="2400" dirty="0" smtClean="0"/>
              <a:t>to </a:t>
            </a:r>
            <a:r>
              <a:rPr lang="en-US" sz="2400" dirty="0"/>
              <a:t>think of an interactive </a:t>
            </a:r>
            <a:r>
              <a:rPr lang="en-US" sz="2400" dirty="0" smtClean="0"/>
              <a:t>activity </a:t>
            </a:r>
            <a:r>
              <a:rPr lang="en-US" sz="2400" dirty="0"/>
              <a:t>to help students learn general academic and domain-specific words and phrases. </a:t>
            </a:r>
            <a:endParaRPr lang="en-US" sz="2400" dirty="0" smtClean="0"/>
          </a:p>
          <a:p>
            <a:r>
              <a:rPr lang="en-US" sz="2400" dirty="0" smtClean="0"/>
              <a:t>to </a:t>
            </a:r>
            <a:r>
              <a:rPr lang="en-US" sz="2400" dirty="0"/>
              <a:t>develop some lessons that focus on the structure of an informational text and give the students an opportunity to learn the structures and identify given text examples using the structures.</a:t>
            </a:r>
          </a:p>
          <a:p>
            <a:endParaRPr lang="en-US"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0982" y="283875"/>
            <a:ext cx="5989782" cy="842962"/>
          </a:xfrm>
        </p:spPr>
        <p:txBody>
          <a:bodyPr rtlCol="0">
            <a:noAutofit/>
          </a:bodyPr>
          <a:lstStyle/>
          <a:p>
            <a:pPr fontAlgn="auto">
              <a:spcAft>
                <a:spcPts val="0"/>
              </a:spcAft>
              <a:defRPr/>
            </a:pPr>
            <a:r>
              <a:rPr lang="en-US" sz="2800" dirty="0" smtClean="0"/>
              <a:t/>
            </a:r>
            <a:br>
              <a:rPr lang="en-US" sz="2800" dirty="0" smtClean="0"/>
            </a:br>
            <a:r>
              <a:rPr lang="en-US" sz="2800" dirty="0"/>
              <a:t>Assignment #</a:t>
            </a:r>
            <a:r>
              <a:rPr lang="en-US" sz="2800" dirty="0" smtClean="0"/>
              <a:t>2  Websites I explored:</a:t>
            </a:r>
            <a:endParaRPr lang="en-US" sz="2800" dirty="0"/>
          </a:p>
        </p:txBody>
      </p:sp>
      <p:sp>
        <p:nvSpPr>
          <p:cNvPr id="4099" name="Content Placeholder 2"/>
          <p:cNvSpPr>
            <a:spLocks noGrp="1"/>
          </p:cNvSpPr>
          <p:nvPr>
            <p:ph idx="1"/>
          </p:nvPr>
        </p:nvSpPr>
        <p:spPr>
          <a:xfrm>
            <a:off x="457200" y="1468581"/>
            <a:ext cx="8229600" cy="4897727"/>
          </a:xfrm>
          <a:ln>
            <a:solidFill>
              <a:schemeClr val="accent1"/>
            </a:solidFill>
          </a:ln>
        </p:spPr>
        <p:txBody>
          <a:bodyPr>
            <a:normAutofit fontScale="92500" lnSpcReduction="20000"/>
          </a:bodyPr>
          <a:lstStyle/>
          <a:p>
            <a:pPr lvl="0"/>
            <a:r>
              <a:rPr lang="en-US" sz="1800" b="1" dirty="0" err="1"/>
              <a:t>Vocaroo</a:t>
            </a:r>
            <a:r>
              <a:rPr lang="en-US" sz="1800" dirty="0"/>
              <a:t> - a voice recording service file This looks like a quick way to record and share an audio clip. Audio files can also be </a:t>
            </a:r>
            <a:r>
              <a:rPr lang="en-US" sz="1800" dirty="0" smtClean="0"/>
              <a:t>uploaded</a:t>
            </a:r>
          </a:p>
          <a:p>
            <a:r>
              <a:rPr lang="en-US" sz="1800" b="1" dirty="0" smtClean="0"/>
              <a:t>SafeShare.tv</a:t>
            </a:r>
            <a:r>
              <a:rPr lang="en-US" sz="1800" dirty="0"/>
              <a:t>:  This I will definitely use because there are already </a:t>
            </a:r>
            <a:r>
              <a:rPr lang="en-US" sz="1800" u="sng" dirty="0"/>
              <a:t>many</a:t>
            </a:r>
            <a:r>
              <a:rPr lang="en-US" sz="1800" dirty="0"/>
              <a:t> you tube videos I use in Science, Math and Language Arts, and </a:t>
            </a:r>
            <a:r>
              <a:rPr lang="en-US" sz="1800" dirty="0" smtClean="0"/>
              <a:t>it </a:t>
            </a:r>
            <a:r>
              <a:rPr lang="en-US" sz="1800" dirty="0"/>
              <a:t>would be very nice not to have to worry </a:t>
            </a:r>
            <a:r>
              <a:rPr lang="en-US" sz="1800" dirty="0" smtClean="0"/>
              <a:t>about </a:t>
            </a:r>
            <a:r>
              <a:rPr lang="en-US" sz="1800" dirty="0"/>
              <a:t>them seeing other content around the </a:t>
            </a:r>
            <a:r>
              <a:rPr lang="en-US" sz="1800" dirty="0" err="1"/>
              <a:t>Y</a:t>
            </a:r>
            <a:r>
              <a:rPr lang="en-US" sz="1800" dirty="0" err="1" smtClean="0"/>
              <a:t>outube</a:t>
            </a:r>
            <a:r>
              <a:rPr lang="en-US" sz="1800" dirty="0" smtClean="0"/>
              <a:t> </a:t>
            </a:r>
            <a:r>
              <a:rPr lang="en-US" sz="1800" dirty="0"/>
              <a:t>window </a:t>
            </a:r>
            <a:r>
              <a:rPr lang="en-US" sz="1800" dirty="0" smtClean="0"/>
              <a:t>.</a:t>
            </a:r>
            <a:endParaRPr lang="en-US" sz="1800" dirty="0"/>
          </a:p>
          <a:p>
            <a:pPr lvl="0"/>
            <a:r>
              <a:rPr lang="en-US" sz="1800" b="1" dirty="0" err="1" smtClean="0"/>
              <a:t>StoryBird</a:t>
            </a:r>
            <a:r>
              <a:rPr lang="en-US" sz="1800" dirty="0" smtClean="0"/>
              <a:t> I </a:t>
            </a:r>
            <a:r>
              <a:rPr lang="en-US" sz="1800" dirty="0"/>
              <a:t>am interested in trying </a:t>
            </a:r>
            <a:r>
              <a:rPr lang="en-US" sz="1800" dirty="0" err="1"/>
              <a:t>Storybird</a:t>
            </a:r>
            <a:r>
              <a:rPr lang="en-US" sz="1800" dirty="0"/>
              <a:t> for </a:t>
            </a:r>
            <a:r>
              <a:rPr lang="en-US" sz="1800" dirty="0" smtClean="0"/>
              <a:t>a poetry </a:t>
            </a:r>
            <a:r>
              <a:rPr lang="en-US" sz="1800" dirty="0"/>
              <a:t>project. </a:t>
            </a:r>
            <a:endParaRPr lang="en-US" sz="1800" dirty="0" smtClean="0"/>
          </a:p>
          <a:p>
            <a:r>
              <a:rPr lang="en-US" sz="1800" b="1" dirty="0" err="1"/>
              <a:t>XtraNormal</a:t>
            </a:r>
            <a:r>
              <a:rPr lang="en-US" sz="1800" dirty="0"/>
              <a:t> is a tool that I learned about this summer and really got excited about. It allows you to choose two “actors” (cartoon/animated characters) and create dialog for them by either typing it in and they speak it when it runs, or by recording your voice.  I have made a couple of test pieces and can think of lots of ways to use this. I could make little “messages” or “</a:t>
            </a:r>
            <a:r>
              <a:rPr lang="en-US" sz="1800" dirty="0" err="1"/>
              <a:t>instuctions</a:t>
            </a:r>
            <a:r>
              <a:rPr lang="en-US" sz="1800" dirty="0"/>
              <a:t> clips” for the students. Maybe they will pay more attention to a cute little puppy or a rocking punker. I can see using it to create a conversation answering a prompt about a book they’ve read to show comprehension.</a:t>
            </a:r>
          </a:p>
          <a:p>
            <a:pPr lvl="0"/>
            <a:r>
              <a:rPr lang="en-US" sz="1800" b="1" dirty="0" err="1" smtClean="0"/>
              <a:t>Flix</a:t>
            </a:r>
            <a:r>
              <a:rPr lang="en-US" sz="1800" b="1" dirty="0" smtClean="0"/>
              <a:t> </a:t>
            </a:r>
            <a:r>
              <a:rPr lang="en-US" sz="1800" b="1" dirty="0"/>
              <a:t>Time </a:t>
            </a:r>
            <a:r>
              <a:rPr lang="en-US" sz="1800" dirty="0" smtClean="0"/>
              <a:t>This </a:t>
            </a:r>
            <a:r>
              <a:rPr lang="en-US" sz="1800" dirty="0"/>
              <a:t>will take your pictures, videos, and text and make video clips of them. There are many tools that will do </a:t>
            </a:r>
            <a:r>
              <a:rPr lang="en-US" sz="1800" dirty="0" smtClean="0"/>
              <a:t>this. I </a:t>
            </a:r>
            <a:r>
              <a:rPr lang="en-US" sz="1800" dirty="0"/>
              <a:t>would </a:t>
            </a:r>
            <a:r>
              <a:rPr lang="en-US" sz="1800" dirty="0" smtClean="0"/>
              <a:t>want </a:t>
            </a:r>
            <a:r>
              <a:rPr lang="en-US" sz="1800" dirty="0"/>
              <a:t>to know if it is better than using </a:t>
            </a:r>
            <a:r>
              <a:rPr lang="en-US" sz="1800" dirty="0" err="1"/>
              <a:t>Photostory</a:t>
            </a:r>
            <a:r>
              <a:rPr lang="en-US" sz="1800" dirty="0"/>
              <a:t> which may already have all of these functions in </a:t>
            </a:r>
            <a:r>
              <a:rPr lang="en-US" sz="1800" dirty="0" smtClean="0"/>
              <a:t>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4654" y="592066"/>
            <a:ext cx="6146800" cy="842962"/>
          </a:xfrm>
        </p:spPr>
        <p:txBody>
          <a:bodyPr/>
          <a:lstStyle/>
          <a:p>
            <a:r>
              <a:rPr lang="en-US" sz="2800" dirty="0"/>
              <a:t>Assignment #2</a:t>
            </a:r>
            <a:br>
              <a:rPr lang="en-US" sz="2800" dirty="0"/>
            </a:br>
            <a:r>
              <a:rPr lang="en-US" sz="2800" dirty="0"/>
              <a:t>Websites I </a:t>
            </a:r>
            <a:r>
              <a:rPr lang="en-US" sz="2800" dirty="0" smtClean="0"/>
              <a:t>explored (continued)</a:t>
            </a:r>
            <a:endParaRPr lang="en-US" sz="2800" dirty="0"/>
          </a:p>
        </p:txBody>
      </p:sp>
      <p:sp>
        <p:nvSpPr>
          <p:cNvPr id="3" name="Content Placeholder 2"/>
          <p:cNvSpPr>
            <a:spLocks noGrp="1"/>
          </p:cNvSpPr>
          <p:nvPr>
            <p:ph idx="1"/>
          </p:nvPr>
        </p:nvSpPr>
        <p:spPr>
          <a:xfrm>
            <a:off x="337128" y="1496146"/>
            <a:ext cx="8229600" cy="4941599"/>
          </a:xfrm>
        </p:spPr>
        <p:txBody>
          <a:bodyPr>
            <a:normAutofit fontScale="92500" lnSpcReduction="10000"/>
          </a:bodyPr>
          <a:lstStyle/>
          <a:p>
            <a:pPr lvl="0"/>
            <a:r>
              <a:rPr lang="en-US" sz="1600" dirty="0" err="1"/>
              <a:t>Wordle</a:t>
            </a:r>
            <a:r>
              <a:rPr lang="en-US" sz="1600" dirty="0"/>
              <a:t> file</a:t>
            </a:r>
            <a:r>
              <a:rPr lang="en-US" sz="1600" u="sng" dirty="0"/>
              <a:t>  </a:t>
            </a:r>
            <a:r>
              <a:rPr lang="en-US" sz="1600" dirty="0" err="1"/>
              <a:t>Wordle</a:t>
            </a:r>
            <a:r>
              <a:rPr lang="en-US" sz="1600" dirty="0"/>
              <a:t> and </a:t>
            </a:r>
            <a:r>
              <a:rPr lang="en-US" sz="1600" dirty="0" err="1"/>
              <a:t>Tagxedo</a:t>
            </a:r>
            <a:r>
              <a:rPr lang="en-US" sz="1600" dirty="0"/>
              <a:t> are both great ways to work with vocabulary. They also, especially </a:t>
            </a:r>
            <a:r>
              <a:rPr lang="en-US" sz="1600" dirty="0" err="1"/>
              <a:t>Tagxedo</a:t>
            </a:r>
            <a:r>
              <a:rPr lang="en-US" sz="1600" dirty="0"/>
              <a:t>, can be a good comprehension assessment for poetry or other reading because they allow the child to choose a shape or design that adds meaning and shows understanding of a reading, as well as important words from that reading.</a:t>
            </a:r>
          </a:p>
          <a:p>
            <a:pPr lvl="0"/>
            <a:r>
              <a:rPr lang="en-US" sz="1600" dirty="0" err="1" smtClean="0">
                <a:solidFill>
                  <a:prstClr val="black"/>
                </a:solidFill>
              </a:rPr>
              <a:t>ePals</a:t>
            </a:r>
            <a:r>
              <a:rPr lang="en-US" sz="1600" dirty="0" smtClean="0">
                <a:solidFill>
                  <a:prstClr val="black"/>
                </a:solidFill>
              </a:rPr>
              <a:t> </a:t>
            </a:r>
            <a:r>
              <a:rPr lang="en-US" sz="1600" dirty="0">
                <a:solidFill>
                  <a:prstClr val="black"/>
                </a:solidFill>
              </a:rPr>
              <a:t>- safe email for kids &amp; classrooms file</a:t>
            </a:r>
          </a:p>
          <a:p>
            <a:pPr lvl="0"/>
            <a:r>
              <a:rPr lang="en-US" sz="1600" dirty="0">
                <a:solidFill>
                  <a:prstClr val="black"/>
                </a:solidFill>
              </a:rPr>
              <a:t> </a:t>
            </a:r>
            <a:r>
              <a:rPr lang="en-US" sz="1600" dirty="0" err="1">
                <a:solidFill>
                  <a:prstClr val="black"/>
                </a:solidFill>
              </a:rPr>
              <a:t>Epals</a:t>
            </a:r>
            <a:r>
              <a:rPr lang="en-US" sz="1600" dirty="0">
                <a:solidFill>
                  <a:prstClr val="black"/>
                </a:solidFill>
              </a:rPr>
              <a:t> requires permission from each parent and right now I’m just not sure how these are all set up and controlled If it provided an easier way for kids to get their work at home in classroom files it might also be valuable.</a:t>
            </a:r>
          </a:p>
          <a:p>
            <a:pPr lvl="0"/>
            <a:r>
              <a:rPr lang="en-US" sz="1600" dirty="0" err="1">
                <a:solidFill>
                  <a:prstClr val="black"/>
                </a:solidFill>
              </a:rPr>
              <a:t>KidBlog</a:t>
            </a:r>
            <a:r>
              <a:rPr lang="en-US" sz="1600" dirty="0">
                <a:solidFill>
                  <a:prstClr val="black"/>
                </a:solidFill>
              </a:rPr>
              <a:t>: safe, monitored blogging file</a:t>
            </a:r>
            <a:br>
              <a:rPr lang="en-US" sz="1600" dirty="0">
                <a:solidFill>
                  <a:prstClr val="black"/>
                </a:solidFill>
              </a:rPr>
            </a:br>
            <a:r>
              <a:rPr lang="en-US" sz="1600" dirty="0">
                <a:solidFill>
                  <a:prstClr val="black"/>
                </a:solidFill>
              </a:rPr>
              <a:t>I’m currently using Moodle for a discussion forum for my class so I would like to see if this provides easier access, interface or other features. I have also set up a wiki for students to work in and that may also be a place for them to blog. I don’t want too many different applications because it is confusing for them, not to mention, for me.</a:t>
            </a:r>
          </a:p>
          <a:p>
            <a:pPr lvl="0"/>
            <a:r>
              <a:rPr lang="en-US" sz="1600" dirty="0" err="1">
                <a:solidFill>
                  <a:prstClr val="black"/>
                </a:solidFill>
              </a:rPr>
              <a:t>PrimaryPad</a:t>
            </a:r>
            <a:r>
              <a:rPr lang="en-US" sz="1600" dirty="0">
                <a:solidFill>
                  <a:prstClr val="black"/>
                </a:solidFill>
              </a:rPr>
              <a:t>: Collaborative Editor</a:t>
            </a:r>
            <a:r>
              <a:rPr lang="en-US" sz="1600" u="sng" dirty="0">
                <a:solidFill>
                  <a:prstClr val="black"/>
                </a:solidFill>
              </a:rPr>
              <a:t/>
            </a:r>
            <a:br>
              <a:rPr lang="en-US" sz="1600" u="sng" dirty="0">
                <a:solidFill>
                  <a:prstClr val="black"/>
                </a:solidFill>
              </a:rPr>
            </a:br>
            <a:r>
              <a:rPr lang="en-US" sz="1600" dirty="0">
                <a:solidFill>
                  <a:prstClr val="black"/>
                </a:solidFill>
              </a:rPr>
              <a:t>An easy to use editor for kids to collaborate on a project is a great idea. Google docs does this, but it is too sophisticated for elementary students, I think. It’s great to have these options saved and annotated this way so that when I remember what a great idea that was and how I could use it, I’ll be able to find it again.</a:t>
            </a:r>
          </a:p>
          <a:p>
            <a:pPr marL="0" lvl="0" indent="0">
              <a:buNone/>
            </a:pPr>
            <a:r>
              <a:rPr lang="en-US" sz="1600" dirty="0">
                <a:solidFill>
                  <a:prstClr val="black"/>
                </a:solidFill>
              </a:rPr>
              <a:t> </a:t>
            </a:r>
          </a:p>
          <a:p>
            <a:endParaRPr lang="en-US" sz="3600" dirty="0"/>
          </a:p>
        </p:txBody>
      </p:sp>
    </p:spTree>
    <p:extLst>
      <p:ext uri="{BB962C8B-B14F-4D97-AF65-F5344CB8AC3E}">
        <p14:creationId xmlns:p14="http://schemas.microsoft.com/office/powerpoint/2010/main" val="3877985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955963" y="487998"/>
            <a:ext cx="7172036" cy="695180"/>
          </a:xfrm>
        </p:spPr>
        <p:txBody>
          <a:bodyPr/>
          <a:lstStyle/>
          <a:p>
            <a:r>
              <a:rPr lang="en-US" sz="3200" dirty="0" smtClean="0"/>
              <a:t>New Class List from X2</a:t>
            </a:r>
          </a:p>
        </p:txBody>
      </p:sp>
      <p:sp>
        <p:nvSpPr>
          <p:cNvPr id="2" name="Content Placeholder 1"/>
          <p:cNvSpPr>
            <a:spLocks noGrp="1"/>
          </p:cNvSpPr>
          <p:nvPr>
            <p:ph idx="1"/>
          </p:nvPr>
        </p:nvSpPr>
        <p:spPr>
          <a:xfrm>
            <a:off x="457200" y="1369753"/>
            <a:ext cx="8229600" cy="1708727"/>
          </a:xfrm>
        </p:spPr>
        <p:txBody>
          <a:bodyPr>
            <a:normAutofit/>
          </a:bodyPr>
          <a:lstStyle/>
          <a:p>
            <a:r>
              <a:rPr lang="en-US" sz="1600" dirty="0" smtClean="0"/>
              <a:t>Updated my class checklists for the new school year.</a:t>
            </a:r>
          </a:p>
          <a:p>
            <a:r>
              <a:rPr lang="en-US" sz="1800" dirty="0" smtClean="0"/>
              <a:t>Updated my Label Merge to create address label templates in word for my class.</a:t>
            </a:r>
          </a:p>
          <a:p>
            <a:r>
              <a:rPr lang="en-US" sz="1800" dirty="0" smtClean="0"/>
              <a:t>Using schedule in Excel, started to update my new year Planbook.com account.</a:t>
            </a:r>
          </a:p>
          <a:p>
            <a:endParaRPr lang="en-US" sz="1800" dirty="0" smtClean="0"/>
          </a:p>
          <a:p>
            <a:endParaRPr lang="en-US" sz="1800"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032" r="27790"/>
          <a:stretch/>
        </p:blipFill>
        <p:spPr bwMode="auto">
          <a:xfrm>
            <a:off x="4987636" y="3232726"/>
            <a:ext cx="3232727" cy="318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174" r="18227" b="2460"/>
          <a:stretch/>
        </p:blipFill>
        <p:spPr bwMode="auto">
          <a:xfrm>
            <a:off x="955963" y="3237239"/>
            <a:ext cx="2881745" cy="3481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521854" y="120072"/>
            <a:ext cx="8229600" cy="1175327"/>
          </a:xfrm>
        </p:spPr>
        <p:txBody>
          <a:bodyPr/>
          <a:lstStyle/>
          <a:p>
            <a:r>
              <a:rPr lang="en-US" dirty="0" err="1" smtClean="0"/>
              <a:t>Weebly</a:t>
            </a:r>
            <a:r>
              <a:rPr lang="en-US" dirty="0" smtClean="0"/>
              <a:t> Website</a:t>
            </a:r>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2960" b="4003"/>
          <a:stretch/>
        </p:blipFill>
        <p:spPr bwMode="auto">
          <a:xfrm>
            <a:off x="3007387" y="1417638"/>
            <a:ext cx="5924175" cy="440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2880" y="1417638"/>
            <a:ext cx="2708101" cy="4801314"/>
          </a:xfrm>
          <a:prstGeom prst="rect">
            <a:avLst/>
          </a:prstGeom>
          <a:noFill/>
        </p:spPr>
        <p:txBody>
          <a:bodyPr wrap="square" rtlCol="0">
            <a:spAutoFit/>
          </a:bodyPr>
          <a:lstStyle/>
          <a:p>
            <a:r>
              <a:rPr lang="en-US" dirty="0" smtClean="0"/>
              <a:t>I transferred information from my old website, created in Dreamweaver, to this new website created in weebly.com. This will be easier to update because I don’t have to upload it each time I make a change. It is published and stored on the </a:t>
            </a:r>
            <a:r>
              <a:rPr lang="en-US" dirty="0" err="1" smtClean="0"/>
              <a:t>weebly</a:t>
            </a:r>
            <a:r>
              <a:rPr lang="en-US" dirty="0" smtClean="0"/>
              <a:t> server.</a:t>
            </a:r>
          </a:p>
          <a:p>
            <a:endParaRPr lang="en-US" dirty="0"/>
          </a:p>
          <a:p>
            <a:r>
              <a:rPr lang="en-US" dirty="0" smtClean="0"/>
              <a:t>It is linked from Class Pages on the </a:t>
            </a:r>
            <a:r>
              <a:rPr lang="en-US" dirty="0" err="1" smtClean="0"/>
              <a:t>Molin</a:t>
            </a:r>
            <a:r>
              <a:rPr lang="en-US" dirty="0" smtClean="0"/>
              <a:t> site and the address is </a:t>
            </a:r>
          </a:p>
          <a:p>
            <a:r>
              <a:rPr lang="en-US" dirty="0" smtClean="0">
                <a:hlinkClick r:id="rId3"/>
              </a:rPr>
              <a:t>http://ccase5.weebly.com</a:t>
            </a: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53" t="4631" r="12362" b="3525"/>
          <a:stretch/>
        </p:blipFill>
        <p:spPr bwMode="auto">
          <a:xfrm>
            <a:off x="3288146" y="1080655"/>
            <a:ext cx="5615710" cy="549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1251528" y="265404"/>
            <a:ext cx="6460836" cy="889144"/>
          </a:xfrm>
        </p:spPr>
        <p:txBody>
          <a:bodyPr/>
          <a:lstStyle/>
          <a:p>
            <a:r>
              <a:rPr lang="en-US" sz="3600" dirty="0" smtClean="0"/>
              <a:t>Additional </a:t>
            </a:r>
            <a:r>
              <a:rPr lang="en-US" sz="3600" dirty="0" err="1" smtClean="0"/>
              <a:t>Weebly</a:t>
            </a:r>
            <a:r>
              <a:rPr lang="en-US" sz="3600" dirty="0" smtClean="0"/>
              <a:t> Web Site</a:t>
            </a:r>
            <a:endParaRPr lang="en-US" sz="3600" dirty="0"/>
          </a:p>
        </p:txBody>
      </p:sp>
      <p:sp>
        <p:nvSpPr>
          <p:cNvPr id="4" name="Content Placeholder 3"/>
          <p:cNvSpPr>
            <a:spLocks noGrp="1"/>
          </p:cNvSpPr>
          <p:nvPr>
            <p:ph idx="1"/>
          </p:nvPr>
        </p:nvSpPr>
        <p:spPr>
          <a:xfrm>
            <a:off x="138545" y="1154548"/>
            <a:ext cx="3297381" cy="5107707"/>
          </a:xfrm>
        </p:spPr>
        <p:txBody>
          <a:bodyPr/>
          <a:lstStyle/>
          <a:p>
            <a:r>
              <a:rPr lang="en-US" sz="1800" dirty="0" smtClean="0"/>
              <a:t>For Web sites I want to use for developing curriculum.</a:t>
            </a:r>
          </a:p>
          <a:p>
            <a:r>
              <a:rPr lang="en-US" sz="1800" dirty="0" smtClean="0"/>
              <a:t>Ideas for lesson development with links to the online resources needed.</a:t>
            </a:r>
          </a:p>
          <a:p>
            <a:r>
              <a:rPr lang="en-US" sz="1800" dirty="0" smtClean="0"/>
              <a:t>Collection place for new ideas and websites to explore.</a:t>
            </a:r>
          </a:p>
          <a:p>
            <a:r>
              <a:rPr lang="en-US" sz="1800" dirty="0" smtClean="0"/>
              <a:t>Accessible from my home page but a little bit hidden. Can you find it?</a:t>
            </a:r>
          </a:p>
          <a:p>
            <a:r>
              <a:rPr lang="en-US" sz="1800" dirty="0" smtClean="0"/>
              <a:t>Address is </a:t>
            </a:r>
          </a:p>
          <a:p>
            <a:pPr marL="0" indent="0">
              <a:buNone/>
            </a:pPr>
            <a:r>
              <a:rPr lang="en-US" sz="1800" dirty="0">
                <a:hlinkClick r:id="rId3"/>
              </a:rPr>
              <a:t>http://ccaseteach.weebly.com</a:t>
            </a:r>
            <a:r>
              <a:rPr lang="en-US" sz="1800" dirty="0" smtClean="0">
                <a:hlinkClick r:id="rId3"/>
              </a:rPr>
              <a:t>/</a:t>
            </a:r>
            <a:endParaRPr lang="en-US" sz="1800" dirty="0" smtClean="0"/>
          </a:p>
          <a:p>
            <a:pPr marL="0" indent="0">
              <a:buNone/>
            </a:pPr>
            <a:endParaRPr lang="en-US" sz="1800" dirty="0"/>
          </a:p>
        </p:txBody>
      </p:sp>
    </p:spTree>
    <p:extLst>
      <p:ext uri="{BB962C8B-B14F-4D97-AF65-F5344CB8AC3E}">
        <p14:creationId xmlns:p14="http://schemas.microsoft.com/office/powerpoint/2010/main" val="3763062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45" t="6282" r="3211" b="4967"/>
          <a:stretch/>
        </p:blipFill>
        <p:spPr bwMode="auto">
          <a:xfrm>
            <a:off x="2909183" y="1515359"/>
            <a:ext cx="5918910" cy="461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304656"/>
            <a:ext cx="8229600" cy="1143000"/>
          </a:xfrm>
        </p:spPr>
        <p:txBody>
          <a:bodyPr/>
          <a:lstStyle/>
          <a:p>
            <a:r>
              <a:rPr lang="en-US" sz="3600" b="1" dirty="0"/>
              <a:t>Project for the Massachusetts New Literacies </a:t>
            </a:r>
            <a:r>
              <a:rPr lang="en-US" sz="3600" b="1" dirty="0" smtClean="0"/>
              <a:t>Institute</a:t>
            </a:r>
            <a:endParaRPr lang="en-US" dirty="0"/>
          </a:p>
        </p:txBody>
      </p:sp>
      <p:sp>
        <p:nvSpPr>
          <p:cNvPr id="3" name="Content Placeholder 2"/>
          <p:cNvSpPr>
            <a:spLocks noGrp="1"/>
          </p:cNvSpPr>
          <p:nvPr>
            <p:ph idx="1"/>
          </p:nvPr>
        </p:nvSpPr>
        <p:spPr>
          <a:xfrm>
            <a:off x="457200" y="1600200"/>
            <a:ext cx="2553855" cy="4525963"/>
          </a:xfrm>
        </p:spPr>
        <p:txBody>
          <a:bodyPr>
            <a:normAutofit fontScale="92500" lnSpcReduction="10000"/>
          </a:bodyPr>
          <a:lstStyle/>
          <a:p>
            <a:pPr marL="0" indent="0">
              <a:buNone/>
            </a:pPr>
            <a:endParaRPr lang="en-US" sz="1800" dirty="0" smtClean="0"/>
          </a:p>
          <a:p>
            <a:pPr marL="0" indent="0">
              <a:buNone/>
            </a:pPr>
            <a:r>
              <a:rPr lang="en-US" sz="1800" dirty="0" smtClean="0"/>
              <a:t>Added a second page to the Wiki and continued to learn about setting up a wiki.</a:t>
            </a:r>
          </a:p>
          <a:p>
            <a:pPr marL="0" indent="0">
              <a:buNone/>
            </a:pPr>
            <a:endParaRPr lang="en-US" sz="1800" dirty="0"/>
          </a:p>
          <a:p>
            <a:pPr marL="0" indent="0">
              <a:buNone/>
            </a:pPr>
            <a:r>
              <a:rPr lang="en-US" sz="1800" dirty="0" smtClean="0"/>
              <a:t>Began to create individual lessons for students based on the commonsense.org lesson plans.</a:t>
            </a:r>
          </a:p>
          <a:p>
            <a:pPr marL="0" indent="0">
              <a:buNone/>
            </a:pPr>
            <a:endParaRPr lang="en-US" sz="1800" dirty="0"/>
          </a:p>
          <a:p>
            <a:pPr marL="0" indent="0">
              <a:buNone/>
            </a:pPr>
            <a:r>
              <a:rPr lang="en-US" sz="1800" dirty="0" smtClean="0"/>
              <a:t>The address of the wiki is</a:t>
            </a:r>
          </a:p>
          <a:p>
            <a:pPr marL="0" indent="0">
              <a:buNone/>
            </a:pPr>
            <a:r>
              <a:rPr lang="en-US" sz="1800" dirty="0">
                <a:hlinkClick r:id="rId3"/>
              </a:rPr>
              <a:t>http://</a:t>
            </a:r>
            <a:r>
              <a:rPr lang="en-US" sz="1800" dirty="0" smtClean="0">
                <a:hlinkClick r:id="rId3"/>
              </a:rPr>
              <a:t>casegrade5.wikispaces.com/home</a:t>
            </a:r>
            <a:endParaRPr lang="en-US" sz="1800" dirty="0" smtClean="0"/>
          </a:p>
          <a:p>
            <a:pPr marL="0" indent="0">
              <a:buNone/>
            </a:pPr>
            <a:endParaRPr lang="en-US" sz="1800" dirty="0"/>
          </a:p>
        </p:txBody>
      </p:sp>
    </p:spTree>
    <p:extLst>
      <p:ext uri="{BB962C8B-B14F-4D97-AF65-F5344CB8AC3E}">
        <p14:creationId xmlns:p14="http://schemas.microsoft.com/office/powerpoint/2010/main" val="760644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t>Reflections</a:t>
            </a:r>
          </a:p>
        </p:txBody>
      </p:sp>
      <p:sp>
        <p:nvSpPr>
          <p:cNvPr id="3" name="TextBox 2"/>
          <p:cNvSpPr txBox="1"/>
          <p:nvPr/>
        </p:nvSpPr>
        <p:spPr>
          <a:xfrm>
            <a:off x="1274618" y="1662545"/>
            <a:ext cx="5684569" cy="369332"/>
          </a:xfrm>
          <a:prstGeom prst="rect">
            <a:avLst/>
          </a:prstGeom>
          <a:noFill/>
        </p:spPr>
        <p:txBody>
          <a:bodyPr wrap="none" rtlCol="0">
            <a:spAutoFit/>
          </a:bodyPr>
          <a:lstStyle/>
          <a:p>
            <a:r>
              <a:rPr lang="en-US" dirty="0" smtClean="0"/>
              <a:t>A little </a:t>
            </a:r>
            <a:r>
              <a:rPr lang="en-US" dirty="0" err="1" smtClean="0"/>
              <a:t>XtraNormal</a:t>
            </a:r>
            <a:r>
              <a:rPr lang="en-US" dirty="0" smtClean="0"/>
              <a:t> video about my experience in our class:</a:t>
            </a:r>
          </a:p>
        </p:txBody>
      </p:sp>
      <p:pic>
        <p:nvPicPr>
          <p:cNvPr id="4" name="6258a036-ee15-11e1-81e2-12313b12d0a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33581" y="2114622"/>
            <a:ext cx="6329447" cy="35603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9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remove"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718</TotalTime>
  <Words>734</Words>
  <Application>Microsoft Office PowerPoint</Application>
  <PresentationFormat>On-screen Show (4:3)</PresentationFormat>
  <Paragraphs>48</Paragraphs>
  <Slides>9</Slides>
  <Notes>0</Notes>
  <HiddenSlides>0</HiddenSlides>
  <MMClips>1</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Executive</vt:lpstr>
      <vt:lpstr>2012 Summer PD</vt:lpstr>
      <vt:lpstr>Assignment #1 My Goals for the Course include:</vt:lpstr>
      <vt:lpstr> Assignment #2  Websites I explored:</vt:lpstr>
      <vt:lpstr>Assignment #2 Websites I explored (continued)</vt:lpstr>
      <vt:lpstr>New Class List from X2</vt:lpstr>
      <vt:lpstr>Weebly Website</vt:lpstr>
      <vt:lpstr>Additional Weebly Web Site</vt:lpstr>
      <vt:lpstr>Project for the Massachusetts New Literacies Institute</vt:lpstr>
      <vt:lpstr>Reflections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2012 Summer PD</dc:title>
  <dc:creator>Kate Case</dc:creator>
  <cp:lastModifiedBy>KATE</cp:lastModifiedBy>
  <cp:revision>36</cp:revision>
  <cp:lastPrinted>2012-08-02T12:22:46Z</cp:lastPrinted>
  <dcterms:created xsi:type="dcterms:W3CDTF">2012-08-22T17:32:13Z</dcterms:created>
  <dcterms:modified xsi:type="dcterms:W3CDTF">2012-08-24T21:12:07Z</dcterms:modified>
</cp:coreProperties>
</file>